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24"/>
  </p:notesMasterIdLst>
  <p:sldIdLst>
    <p:sldId id="300" r:id="rId2"/>
    <p:sldId id="303" r:id="rId3"/>
    <p:sldId id="326" r:id="rId4"/>
    <p:sldId id="305" r:id="rId5"/>
    <p:sldId id="309" r:id="rId6"/>
    <p:sldId id="311" r:id="rId7"/>
    <p:sldId id="313" r:id="rId8"/>
    <p:sldId id="31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7" r:id="rId20"/>
    <p:sldId id="325" r:id="rId21"/>
    <p:sldId id="299" r:id="rId22"/>
    <p:sldId id="310" r:id="rId23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Black" panose="020B0803030403020204" pitchFamily="34" charset="0"/>
      <p:regular r:id="rId29"/>
      <p:bold r:id="rId30"/>
      <p:italic r:id="rId31"/>
      <p:boldItalic r:id="rId32"/>
    </p:embeddedFont>
    <p:embeddedFont>
      <p:font typeface="Source Sans Pro Semibold" panose="020B0603030403020204" pitchFamily="34" charset="0"/>
      <p:regular r:id="rId33"/>
      <p:bold r:id="rId34"/>
      <p:italic r:id="rId35"/>
      <p:boldItalic r:id="rId36"/>
    </p:embeddedFont>
    <p:embeddedFont>
      <p:font typeface="Source Sans Pro Semibold" panose="020B06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099"/>
    <a:srgbClr val="F1A5AC"/>
    <a:srgbClr val="E1F4F8"/>
    <a:srgbClr val="FF9664"/>
    <a:srgbClr val="DAA8E2"/>
    <a:srgbClr val="A1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763" autoAdjust="0"/>
  </p:normalViewPr>
  <p:slideViewPr>
    <p:cSldViewPr snapToGrid="0">
      <p:cViewPr varScale="1">
        <p:scale>
          <a:sx n="94" d="100"/>
          <a:sy n="94" d="100"/>
        </p:scale>
        <p:origin x="84" y="852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titles</a:t>
            </a:r>
          </a:p>
        </p:txBody>
      </p:sp>
    </p:spTree>
    <p:extLst>
      <p:ext uri="{BB962C8B-B14F-4D97-AF65-F5344CB8AC3E}">
        <p14:creationId xmlns:p14="http://schemas.microsoft.com/office/powerpoint/2010/main" val="31941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 of the results instead of </a:t>
            </a:r>
            <a:r>
              <a:rPr lang="en-US" dirty="0" err="1"/>
              <a:t>buildig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a bend and show shortcuts</a:t>
            </a:r>
          </a:p>
        </p:txBody>
      </p:sp>
    </p:spTree>
    <p:extLst>
      <p:ext uri="{BB962C8B-B14F-4D97-AF65-F5344CB8AC3E}">
        <p14:creationId xmlns:p14="http://schemas.microsoft.com/office/powerpoint/2010/main" val="350848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all equations</a:t>
            </a:r>
          </a:p>
        </p:txBody>
      </p:sp>
    </p:spTree>
    <p:extLst>
      <p:ext uri="{BB962C8B-B14F-4D97-AF65-F5344CB8AC3E}">
        <p14:creationId xmlns:p14="http://schemas.microsoft.com/office/powerpoint/2010/main" val="316213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25021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power to speed and drag to speed graphs</a:t>
            </a:r>
          </a:p>
        </p:txBody>
      </p:sp>
    </p:spTree>
    <p:extLst>
      <p:ext uri="{BB962C8B-B14F-4D97-AF65-F5344CB8AC3E}">
        <p14:creationId xmlns:p14="http://schemas.microsoft.com/office/powerpoint/2010/main" val="187804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compact</a:t>
            </a:r>
          </a:p>
        </p:txBody>
      </p:sp>
    </p:spTree>
    <p:extLst>
      <p:ext uri="{BB962C8B-B14F-4D97-AF65-F5344CB8AC3E}">
        <p14:creationId xmlns:p14="http://schemas.microsoft.com/office/powerpoint/2010/main" val="133709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svg"/><Relationship Id="rId4" Type="http://schemas.openxmlformats.org/officeDocument/2006/relationships/image" Target="../media/image14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1" y="1203402"/>
            <a:ext cx="7334344" cy="1762822"/>
          </a:xfrm>
        </p:spPr>
        <p:txBody>
          <a:bodyPr/>
          <a:lstStyle/>
          <a:p>
            <a:r>
              <a:rPr lang="en-GB" sz="3600" dirty="0"/>
              <a:t>Tracking-in-range Formulations for Numerical Optimal Control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1" y="2687882"/>
            <a:ext cx="5710261" cy="8895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Online presentation for NMPC 2024 </a:t>
            </a:r>
          </a:p>
          <a:p>
            <a:endParaRPr lang="en-US" dirty="0"/>
          </a:p>
          <a:p>
            <a:r>
              <a:rPr lang="en-US" dirty="0"/>
              <a:t>Authors: Nikilesh Ramesh, Dr. Eric C. Kerrigan, Dr. </a:t>
            </a:r>
            <a:r>
              <a:rPr lang="en-US" dirty="0" err="1"/>
              <a:t>Yuanbo</a:t>
            </a:r>
            <a:r>
              <a:rPr lang="en-US" dirty="0"/>
              <a:t> </a:t>
            </a:r>
            <a:r>
              <a:rPr lang="en-US" dirty="0" err="1"/>
              <a:t>Nie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290" y="4436281"/>
            <a:ext cx="2171700" cy="592138"/>
          </a:xfrm>
        </p:spPr>
        <p:txBody>
          <a:bodyPr/>
          <a:lstStyle/>
          <a:p>
            <a:r>
              <a:rPr lang="en-US" dirty="0"/>
              <a:t>10/07/2024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5D6-AB09-0C70-6700-8A8E6693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 (I): Always 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F6F2-1769-7908-630B-AF8A9844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75B02-DBDE-32B1-469B-54A55A17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461" y="1831539"/>
            <a:ext cx="2165619" cy="3052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BE9B06-EDE8-504B-9F94-3DB91E0B8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61" y="3743719"/>
            <a:ext cx="3662652" cy="30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7A19-6F7D-A3F8-779C-EC3DC05FE290}"/>
              </a:ext>
            </a:extLst>
          </p:cNvPr>
          <p:cNvSpPr txBox="1"/>
          <p:nvPr/>
        </p:nvSpPr>
        <p:spPr>
          <a:xfrm>
            <a:off x="760461" y="1329397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Setpoint Tracking Lagrange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76C-9147-632F-613F-FD61382CAAA6}"/>
              </a:ext>
            </a:extLst>
          </p:cNvPr>
          <p:cNvSpPr txBox="1"/>
          <p:nvPr/>
        </p:nvSpPr>
        <p:spPr>
          <a:xfrm>
            <a:off x="760461" y="3244133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In-range Tracking Lagrange Cost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A3CA40-6D52-3684-FFF4-BF0D8949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891" y="1329397"/>
            <a:ext cx="4211542" cy="31586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0551E-E382-609F-E432-5047F4589C65}"/>
              </a:ext>
            </a:extLst>
          </p:cNvPr>
          <p:cNvSpPr/>
          <p:nvPr/>
        </p:nvSpPr>
        <p:spPr>
          <a:xfrm>
            <a:off x="661181" y="1274336"/>
            <a:ext cx="3761931" cy="11167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ADF3A-A355-5330-FE1F-5A947B43CCEB}"/>
              </a:ext>
            </a:extLst>
          </p:cNvPr>
          <p:cNvSpPr/>
          <p:nvPr/>
        </p:nvSpPr>
        <p:spPr>
          <a:xfrm>
            <a:off x="661182" y="3223214"/>
            <a:ext cx="3810928" cy="1116774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BC53340-8F18-C058-147A-993DEAFB9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0889" y="1329396"/>
            <a:ext cx="4211542" cy="315865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13767B-DB99-9908-E8FC-84EEE4AC6D62}"/>
              </a:ext>
            </a:extLst>
          </p:cNvPr>
          <p:cNvSpPr/>
          <p:nvPr/>
        </p:nvSpPr>
        <p:spPr>
          <a:xfrm>
            <a:off x="661181" y="2529929"/>
            <a:ext cx="3810928" cy="438935"/>
          </a:xfrm>
          <a:prstGeom prst="roundRect">
            <a:avLst/>
          </a:prstGeom>
          <a:noFill/>
          <a:ln w="28575" cap="flat" cmpd="sng" algn="ctr">
            <a:solidFill>
              <a:srgbClr val="F1A5A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E9D43-DD13-E3A3-A02F-4D1ACD8D732E}"/>
              </a:ext>
            </a:extLst>
          </p:cNvPr>
          <p:cNvSpPr txBox="1"/>
          <p:nvPr/>
        </p:nvSpPr>
        <p:spPr>
          <a:xfrm>
            <a:off x="760461" y="260585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range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DAF75E6-D2CE-6852-78D4-F60BEF0E5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1787" y="2617294"/>
            <a:ext cx="391378" cy="2312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A0D0EB6-525E-4174-0840-FFB9381289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1673" y="1389536"/>
            <a:ext cx="4211541" cy="315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6E83-0F97-72F3-3C60-D52513B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(II): Out-of-range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FF5FD-F611-8725-0DA1-F2696B4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C2EE4F-EBC7-BEFD-A100-DCE25C90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22" y="1982099"/>
            <a:ext cx="3407708" cy="25557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7AA1314-8870-56ED-DEB4-5D7F5AB7B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012" y="1756982"/>
            <a:ext cx="3707864" cy="27808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94933F-A6C2-7A14-FD01-A1F9A2DA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6701" y="1495904"/>
            <a:ext cx="4524375" cy="171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CC477-447D-2617-61C5-9473B67FBFD1}"/>
              </a:ext>
            </a:extLst>
          </p:cNvPr>
          <p:cNvSpPr/>
          <p:nvPr/>
        </p:nvSpPr>
        <p:spPr>
          <a:xfrm>
            <a:off x="473122" y="757451"/>
            <a:ext cx="3707864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283BE-FAEF-7816-3B96-C8896D27F8B6}"/>
              </a:ext>
            </a:extLst>
          </p:cNvPr>
          <p:cNvSpPr txBox="1"/>
          <p:nvPr/>
        </p:nvSpPr>
        <p:spPr>
          <a:xfrm>
            <a:off x="1513369" y="782981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Desired cost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FFBBAD-AC65-F184-777C-0C0EE8A48E43}"/>
              </a:ext>
            </a:extLst>
          </p:cNvPr>
          <p:cNvSpPr/>
          <p:nvPr/>
        </p:nvSpPr>
        <p:spPr>
          <a:xfrm>
            <a:off x="4315637" y="757450"/>
            <a:ext cx="4766947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9304-AAF4-278F-3BA7-CD0D6946DA6F}"/>
              </a:ext>
            </a:extLst>
          </p:cNvPr>
          <p:cNvSpPr txBox="1"/>
          <p:nvPr/>
        </p:nvSpPr>
        <p:spPr>
          <a:xfrm>
            <a:off x="5534033" y="7829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Approximate cost function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C43837-DF8F-9F92-B31E-794CE4459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180" y="1462566"/>
            <a:ext cx="2914650" cy="409575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BD91DF2-B239-F05E-5A4A-5718ED80A975}"/>
              </a:ext>
            </a:extLst>
          </p:cNvPr>
          <p:cNvSpPr/>
          <p:nvPr/>
        </p:nvSpPr>
        <p:spPr>
          <a:xfrm>
            <a:off x="895030" y="2736376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2969780E-26F4-304C-3D25-69C217ACB5AA}"/>
              </a:ext>
            </a:extLst>
          </p:cNvPr>
          <p:cNvSpPr/>
          <p:nvPr/>
        </p:nvSpPr>
        <p:spPr>
          <a:xfrm>
            <a:off x="1825352" y="3809999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811F42B-59F4-05E7-31D0-6BE62D453D93}"/>
              </a:ext>
            </a:extLst>
          </p:cNvPr>
          <p:cNvSpPr/>
          <p:nvPr/>
        </p:nvSpPr>
        <p:spPr>
          <a:xfrm>
            <a:off x="2767364" y="2800065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48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630-CE4D-9E43-71C6-E948989B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(III): </a:t>
            </a:r>
            <a:r>
              <a:rPr lang="en-US" dirty="0" err="1"/>
              <a:t>Regularisation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85101-D662-2214-30AD-FB6B47D58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CF0410-C268-F4CF-797F-CE8D102E1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4890" y="2018162"/>
            <a:ext cx="3596186" cy="2697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E8EB2-249C-67B9-273B-2202BAF6A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996" y="2014258"/>
            <a:ext cx="3601391" cy="270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0AD88-5F40-CE65-7E34-4A8EC30AB387}"/>
              </a:ext>
            </a:extLst>
          </p:cNvPr>
          <p:cNvSpPr txBox="1"/>
          <p:nvPr/>
        </p:nvSpPr>
        <p:spPr>
          <a:xfrm>
            <a:off x="511791" y="864941"/>
            <a:ext cx="835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dirty="0" err="1"/>
              <a:t>regularisation</a:t>
            </a:r>
            <a:r>
              <a:rPr lang="en-US" dirty="0"/>
              <a:t> to deal with the lack of gradient information when the tracker out of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have minimal effects on the overall framework.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B55585-4810-5D27-AE82-E939BB07A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5290" y="1517424"/>
            <a:ext cx="2476500" cy="3714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247512-F656-6D02-61B3-0C36EF39CDC4}"/>
              </a:ext>
            </a:extLst>
          </p:cNvPr>
          <p:cNvSpPr/>
          <p:nvPr/>
        </p:nvSpPr>
        <p:spPr>
          <a:xfrm>
            <a:off x="3844387" y="3364779"/>
            <a:ext cx="1580503" cy="238230"/>
          </a:xfrm>
          <a:prstGeom prst="rightArrow">
            <a:avLst/>
          </a:prstGeom>
          <a:solidFill>
            <a:srgbClr val="FF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02194-8015-507A-875C-4E2F599C119A}"/>
              </a:ext>
            </a:extLst>
          </p:cNvPr>
          <p:cNvSpPr txBox="1"/>
          <p:nvPr/>
        </p:nvSpPr>
        <p:spPr>
          <a:xfrm>
            <a:off x="3791299" y="361704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regularisation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A0117B-3F08-0886-BA9B-7B4CCE856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6500" y="3957044"/>
            <a:ext cx="676275" cy="1428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49BA12-D9F6-8208-CDB7-089B0B989AAA}"/>
              </a:ext>
            </a:extLst>
          </p:cNvPr>
          <p:cNvSpPr/>
          <p:nvPr/>
        </p:nvSpPr>
        <p:spPr>
          <a:xfrm>
            <a:off x="436728" y="864941"/>
            <a:ext cx="8464276" cy="1149317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74A201BF-927B-8862-EE2A-F5A97B39C3CE}"/>
              </a:ext>
            </a:extLst>
          </p:cNvPr>
          <p:cNvSpPr/>
          <p:nvPr/>
        </p:nvSpPr>
        <p:spPr>
          <a:xfrm>
            <a:off x="681056" y="3095843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DB68FD8-AD4A-63DB-CEE8-7178700862CA}"/>
              </a:ext>
            </a:extLst>
          </p:cNvPr>
          <p:cNvSpPr/>
          <p:nvPr/>
        </p:nvSpPr>
        <p:spPr>
          <a:xfrm>
            <a:off x="2663677" y="3089626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6BD44-98AD-D258-69FF-983D75D41731}"/>
              </a:ext>
            </a:extLst>
          </p:cNvPr>
          <p:cNvSpPr txBox="1"/>
          <p:nvPr/>
        </p:nvSpPr>
        <p:spPr>
          <a:xfrm>
            <a:off x="1460310" y="4709713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Cost with varying K1 parameter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A953C-9A5A-2443-06FA-83265E5ED8B6}"/>
              </a:ext>
            </a:extLst>
          </p:cNvPr>
          <p:cNvSpPr txBox="1"/>
          <p:nvPr/>
        </p:nvSpPr>
        <p:spPr>
          <a:xfrm>
            <a:off x="5761629" y="4680790"/>
            <a:ext cx="332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Figure: </a:t>
            </a:r>
            <a:r>
              <a:rPr lang="en-US" sz="900" dirty="0" err="1"/>
              <a:t>Regularised</a:t>
            </a:r>
            <a:r>
              <a:rPr lang="en-US" sz="900" dirty="0"/>
              <a:t> Cost with varying K2 parameter and a fixed K1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8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7D-8997-533D-4DD8-3E1AB7B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(IV): Smooth Maximum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97029-1FE3-2819-CE3B-1FC91A021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8B346-5CFF-60E8-BAB6-DC2D8F5A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209" y="3383515"/>
            <a:ext cx="5381625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93803A-D559-3D32-65B3-EA370275B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209" y="4153539"/>
            <a:ext cx="3543300" cy="28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7C233-66CF-1E05-EB1E-D3EACF7AF87E}"/>
              </a:ext>
            </a:extLst>
          </p:cNvPr>
          <p:cNvSpPr txBox="1"/>
          <p:nvPr/>
        </p:nvSpPr>
        <p:spPr>
          <a:xfrm>
            <a:off x="194164" y="3024914"/>
            <a:ext cx="513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Log-Sum-Exp Function to approximate the maximum operator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9C524-4837-F99B-5126-E5EBB9CA7D95}"/>
              </a:ext>
            </a:extLst>
          </p:cNvPr>
          <p:cNvSpPr txBox="1"/>
          <p:nvPr/>
        </p:nvSpPr>
        <p:spPr>
          <a:xfrm>
            <a:off x="194164" y="382486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41826-EC37-DACC-C6DE-9A0B9F6C74BC}"/>
              </a:ext>
            </a:extLst>
          </p:cNvPr>
          <p:cNvSpPr/>
          <p:nvPr/>
        </p:nvSpPr>
        <p:spPr>
          <a:xfrm>
            <a:off x="192297" y="2939082"/>
            <a:ext cx="5805894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170DC-CAF4-48C9-09F9-778D5D39C106}"/>
              </a:ext>
            </a:extLst>
          </p:cNvPr>
          <p:cNvSpPr/>
          <p:nvPr/>
        </p:nvSpPr>
        <p:spPr>
          <a:xfrm>
            <a:off x="128200" y="958583"/>
            <a:ext cx="5869991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EF97-CE83-E4BA-2295-58AE1978A481}"/>
              </a:ext>
            </a:extLst>
          </p:cNvPr>
          <p:cNvSpPr txBox="1"/>
          <p:nvPr/>
        </p:nvSpPr>
        <p:spPr>
          <a:xfrm>
            <a:off x="449271" y="114017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operator is discontinuous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D7790A-176B-878C-72B5-907402896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648" y="1629540"/>
            <a:ext cx="2876550" cy="3143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087055E-44FD-DFC9-251B-8F97E0CE6D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9606" y="1447950"/>
            <a:ext cx="3086682" cy="2817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174A3-CEC2-6F9C-55B6-8F66F28F0CA7}"/>
              </a:ext>
            </a:extLst>
          </p:cNvPr>
          <p:cNvSpPr txBox="1"/>
          <p:nvPr/>
        </p:nvSpPr>
        <p:spPr>
          <a:xfrm>
            <a:off x="6489510" y="4296414"/>
            <a:ext cx="2358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AIR soft constraint with varying rho</a:t>
            </a:r>
          </a:p>
        </p:txBody>
      </p:sp>
    </p:spTree>
    <p:extLst>
      <p:ext uri="{BB962C8B-B14F-4D97-AF65-F5344CB8AC3E}">
        <p14:creationId xmlns:p14="http://schemas.microsoft.com/office/powerpoint/2010/main" val="282625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45F-C038-1958-0606-09B2F049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90466"/>
            <a:ext cx="3529400" cy="2002933"/>
          </a:xfrm>
        </p:spPr>
        <p:txBody>
          <a:bodyPr/>
          <a:lstStyle/>
          <a:p>
            <a:r>
              <a:rPr lang="en-US" sz="3600" dirty="0"/>
              <a:t>Formulation Demonstration</a:t>
            </a:r>
          </a:p>
        </p:txBody>
      </p:sp>
      <p:pic>
        <p:nvPicPr>
          <p:cNvPr id="6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8BB818A0-7CCC-8508-92F5-F381FB5B79F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480" b="748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382A-A5F5-4152-64BC-5409AF40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0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89AC-C8E9-6D46-F9E0-8E3183A9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(I): Always-in-range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8493C-FC6A-9034-49F0-3AD80FA9E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EF5E122-B134-2C36-5298-B1D90A29E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7" y="2052345"/>
            <a:ext cx="3130689" cy="2348017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8AC58DFD-B5A3-43AC-6186-760E34B0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68" y="2120062"/>
            <a:ext cx="2950108" cy="221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B60FB-13D9-15E3-F344-EA7408BBCEDC}"/>
              </a:ext>
            </a:extLst>
          </p:cNvPr>
          <p:cNvSpPr txBox="1"/>
          <p:nvPr/>
        </p:nvSpPr>
        <p:spPr>
          <a:xfrm>
            <a:off x="2355711" y="886312"/>
            <a:ext cx="506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Always-in-range tracking with double integrator dynamics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36F18-491A-2225-B882-692A684FEDCC}"/>
              </a:ext>
            </a:extLst>
          </p:cNvPr>
          <p:cNvSpPr/>
          <p:nvPr/>
        </p:nvSpPr>
        <p:spPr>
          <a:xfrm>
            <a:off x="750627" y="1384031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CD106-482B-2F64-F822-337304C6A841}"/>
              </a:ext>
            </a:extLst>
          </p:cNvPr>
          <p:cNvSpPr txBox="1"/>
          <p:nvPr/>
        </p:nvSpPr>
        <p:spPr>
          <a:xfrm>
            <a:off x="1084997" y="1516790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path constraints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D615E-F151-E1C0-6E43-AAEB5C8BBF61}"/>
              </a:ext>
            </a:extLst>
          </p:cNvPr>
          <p:cNvSpPr/>
          <p:nvPr/>
        </p:nvSpPr>
        <p:spPr>
          <a:xfrm>
            <a:off x="5249839" y="1383178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47BDD-5016-2716-BDA0-83E5CEF6EB0A}"/>
              </a:ext>
            </a:extLst>
          </p:cNvPr>
          <p:cNvSpPr txBox="1"/>
          <p:nvPr/>
        </p:nvSpPr>
        <p:spPr>
          <a:xfrm>
            <a:off x="5584209" y="1515937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Soft constraints</a:t>
            </a: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75342BCA-2096-06C7-54D5-4FF1081B51D6}"/>
              </a:ext>
            </a:extLst>
          </p:cNvPr>
          <p:cNvSpPr/>
          <p:nvPr/>
        </p:nvSpPr>
        <p:spPr>
          <a:xfrm>
            <a:off x="1139588" y="3031753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BEC1B79D-0314-FEBE-F494-549D6ECC3A64}"/>
              </a:ext>
            </a:extLst>
          </p:cNvPr>
          <p:cNvSpPr/>
          <p:nvPr/>
        </p:nvSpPr>
        <p:spPr>
          <a:xfrm>
            <a:off x="5836693" y="3893836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52172EE7-7342-CEC1-7CA4-012373FEE569}"/>
              </a:ext>
            </a:extLst>
          </p:cNvPr>
          <p:cNvSpPr/>
          <p:nvPr/>
        </p:nvSpPr>
        <p:spPr>
          <a:xfrm>
            <a:off x="3901254" y="4698369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6E794-B675-1D86-ABE5-53293CAC20EB}"/>
              </a:ext>
            </a:extLst>
          </p:cNvPr>
          <p:cNvSpPr txBox="1"/>
          <p:nvPr/>
        </p:nvSpPr>
        <p:spPr>
          <a:xfrm>
            <a:off x="4208331" y="467461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</a:t>
            </a:r>
          </a:p>
        </p:txBody>
      </p:sp>
    </p:spTree>
    <p:extLst>
      <p:ext uri="{BB962C8B-B14F-4D97-AF65-F5344CB8AC3E}">
        <p14:creationId xmlns:p14="http://schemas.microsoft.com/office/powerpoint/2010/main" val="164698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05-B4AA-7BC3-989C-6582D9BE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(II): Multiagent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429D2-F4BD-4DA7-D1C4-761B42265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DC82F809-6B3B-483E-07B8-242FB57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0" y="952530"/>
            <a:ext cx="2450987" cy="1838240"/>
          </a:xfrm>
          <a:prstGeom prst="rect">
            <a:avLst/>
          </a:prstGeom>
        </p:spPr>
      </p:pic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EFDC0CD-5701-C9F4-EFCD-85D06847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41" y="2844507"/>
            <a:ext cx="2512892" cy="1884669"/>
          </a:xfrm>
          <a:prstGeom prst="rect">
            <a:avLst/>
          </a:prstGeom>
        </p:spPr>
      </p:pic>
      <p:pic>
        <p:nvPicPr>
          <p:cNvPr id="9" name="Picture 8" descr="A graph of a graph showing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BA2F8B7-51B4-4166-9BE6-887BE8BF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79" y="906101"/>
            <a:ext cx="2512892" cy="1884669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8FB4C444-FF0F-8CD2-1C26-7439EC40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12" y="2896152"/>
            <a:ext cx="2375175" cy="17813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9E5994-8F5B-3192-7570-7CEDBCF44763}"/>
              </a:ext>
            </a:extLst>
          </p:cNvPr>
          <p:cNvSpPr/>
          <p:nvPr/>
        </p:nvSpPr>
        <p:spPr>
          <a:xfrm>
            <a:off x="551432" y="906101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D6C1C9-5CED-F2AB-0B0E-AC240FCE69BE}"/>
              </a:ext>
            </a:extLst>
          </p:cNvPr>
          <p:cNvSpPr/>
          <p:nvPr/>
        </p:nvSpPr>
        <p:spPr>
          <a:xfrm>
            <a:off x="551432" y="2826445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57FE3-58E2-9BE2-20E2-1C0926122BAC}"/>
              </a:ext>
            </a:extLst>
          </p:cNvPr>
          <p:cNvSpPr txBox="1"/>
          <p:nvPr/>
        </p:nvSpPr>
        <p:spPr>
          <a:xfrm>
            <a:off x="679207" y="1312049"/>
            <a:ext cx="2154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Simple energy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8043-4A86-C735-3477-107B42067F74}"/>
              </a:ext>
            </a:extLst>
          </p:cNvPr>
          <p:cNvSpPr txBox="1"/>
          <p:nvPr/>
        </p:nvSpPr>
        <p:spPr>
          <a:xfrm>
            <a:off x="740084" y="3331451"/>
            <a:ext cx="2154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Energy model with wireless charging</a:t>
            </a:r>
          </a:p>
        </p:txBody>
      </p:sp>
    </p:spTree>
    <p:extLst>
      <p:ext uri="{BB962C8B-B14F-4D97-AF65-F5344CB8AC3E}">
        <p14:creationId xmlns:p14="http://schemas.microsoft.com/office/powerpoint/2010/main" val="34655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C4D-A460-2EDF-7A07-2EAA1E1F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(III): Higher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E5B14-6B4D-1629-632C-695DD3CA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AA93DB3F-5A9E-BEAB-3E99-D61E0AEE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3487"/>
            <a:ext cx="4503430" cy="2426011"/>
          </a:xfrm>
          <a:prstGeom prst="rect">
            <a:avLst/>
          </a:prstGeom>
        </p:spPr>
      </p:pic>
      <p:pic>
        <p:nvPicPr>
          <p:cNvPr id="6" name="Picture 5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9D21BCF5-9719-2821-1254-77DA2F0B9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5540681" y="3584360"/>
            <a:ext cx="2182440" cy="12497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9A7E6F-8F1D-37C5-CE15-5F5BF475D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96" y="2657195"/>
            <a:ext cx="457773" cy="1161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B026A9-E92E-C61D-0E1C-3E8E5E55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896" y="2392912"/>
            <a:ext cx="655914" cy="1229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CC2859-5CEF-52F4-69AC-80606F0DE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71" y="2147267"/>
            <a:ext cx="662745" cy="1161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75F6ED-60FF-274A-41A0-B7CF9AC7A8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896" y="4211348"/>
            <a:ext cx="1031697" cy="1571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5F2730-C5FF-9484-F38E-26A88084B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895" y="3690982"/>
            <a:ext cx="1598789" cy="2732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553719A-3AF0-DF10-AB36-8F9B792C41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0895" y="3312664"/>
            <a:ext cx="2159048" cy="252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378740-3691-38F5-9E99-C04CF9764F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0895" y="2889680"/>
            <a:ext cx="2042897" cy="252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6E4757-6F4C-D47B-B785-CA3CBDF045C1}"/>
              </a:ext>
            </a:extLst>
          </p:cNvPr>
          <p:cNvSpPr txBox="1"/>
          <p:nvPr/>
        </p:nvSpPr>
        <p:spPr>
          <a:xfrm>
            <a:off x="330545" y="1144911"/>
            <a:ext cx="399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Always-in-range tracking with fixed wing UAV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based on the height of drone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given below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8A05FF-CD65-EEC5-2CA4-1859B7B9CB53}"/>
              </a:ext>
            </a:extLst>
          </p:cNvPr>
          <p:cNvSpPr/>
          <p:nvPr/>
        </p:nvSpPr>
        <p:spPr>
          <a:xfrm>
            <a:off x="228187" y="867851"/>
            <a:ext cx="4343813" cy="3751915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6227-2003-27A9-7120-C4944762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1965278"/>
            <a:ext cx="3529400" cy="2228121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pic>
        <p:nvPicPr>
          <p:cNvPr id="6" name="Picture Placeholder 5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9604A1C1-BB16-69D5-FC8C-B0ADC58770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8005" r="800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22C-EADB-5655-85E8-9E6412FA4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6E550-637E-80CF-3EDA-CD89555E4B08}"/>
              </a:ext>
            </a:extLst>
          </p:cNvPr>
          <p:cNvSpPr txBox="1"/>
          <p:nvPr/>
        </p:nvSpPr>
        <p:spPr>
          <a:xfrm>
            <a:off x="4026196" y="4463484"/>
            <a:ext cx="1877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Low Earth Orbit form IGN</a:t>
            </a:r>
          </a:p>
        </p:txBody>
      </p:sp>
    </p:spTree>
    <p:extLst>
      <p:ext uri="{BB962C8B-B14F-4D97-AF65-F5344CB8AC3E}">
        <p14:creationId xmlns:p14="http://schemas.microsoft.com/office/powerpoint/2010/main" val="36131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284F-6F56-17CD-1146-D426D4C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90A32-7505-7386-916F-8251B05ECB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E855B6-5705-8063-B6AA-020795D7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487" y="891971"/>
            <a:ext cx="2468220" cy="18511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B5B03F-4067-872B-F127-92709C5F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924" y="830526"/>
            <a:ext cx="2632076" cy="1974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69896-04C3-1AA2-CEF3-702CE0B8DD6C}"/>
              </a:ext>
            </a:extLst>
          </p:cNvPr>
          <p:cNvSpPr txBox="1"/>
          <p:nvPr/>
        </p:nvSpPr>
        <p:spPr>
          <a:xfrm>
            <a:off x="580029" y="891971"/>
            <a:ext cx="3125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Earth Orbit Satellite Keeping with constant acceleration profile from electric propulsion</a:t>
            </a:r>
          </a:p>
        </p:txBody>
      </p:sp>
      <p:pic>
        <p:nvPicPr>
          <p:cNvPr id="11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70F2348A-8FAF-10F7-A984-102374082A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80" b="7480"/>
          <a:stretch>
            <a:fillRect/>
          </a:stretch>
        </p:blipFill>
        <p:spPr>
          <a:xfrm>
            <a:off x="1078304" y="1650254"/>
            <a:ext cx="1815021" cy="1217303"/>
          </a:xfrm>
          <a:prstGeom prst="rect">
            <a:avLst/>
          </a:prstGeom>
        </p:spPr>
      </p:pic>
      <p:pic>
        <p:nvPicPr>
          <p:cNvPr id="13" name="Picture 12" descr="A diagram of a ph meter&#10;&#10;Description automatically generated">
            <a:extLst>
              <a:ext uri="{FF2B5EF4-FFF2-40B4-BE49-F238E27FC236}">
                <a16:creationId xmlns:a16="http://schemas.microsoft.com/office/drawing/2014/main" id="{5BEFA3D7-9A3D-9F67-2A03-E57C20113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80" y="3089563"/>
            <a:ext cx="2813174" cy="1511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4B6A0-59BA-7CF3-700E-18608473CFC6}"/>
              </a:ext>
            </a:extLst>
          </p:cNvPr>
          <p:cNvSpPr txBox="1"/>
          <p:nvPr/>
        </p:nvSpPr>
        <p:spPr>
          <a:xfrm>
            <a:off x="736110" y="3350526"/>
            <a:ext cx="2813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Continuous-Stirred Tank Reactors control in Zinc metallurgy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91C55A-71F0-8876-3B1A-E03F11F21776}"/>
              </a:ext>
            </a:extLst>
          </p:cNvPr>
          <p:cNvSpPr/>
          <p:nvPr/>
        </p:nvSpPr>
        <p:spPr>
          <a:xfrm>
            <a:off x="473122" y="2987107"/>
            <a:ext cx="8547954" cy="172137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B5405-9815-4C29-24A2-2CF25DE6AD29}"/>
              </a:ext>
            </a:extLst>
          </p:cNvPr>
          <p:cNvSpPr/>
          <p:nvPr/>
        </p:nvSpPr>
        <p:spPr>
          <a:xfrm>
            <a:off x="473122" y="872405"/>
            <a:ext cx="8547954" cy="210955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0EDAE-8062-30BB-DB25-D69B70199E99}"/>
              </a:ext>
            </a:extLst>
          </p:cNvPr>
          <p:cNvSpPr txBox="1"/>
          <p:nvPr/>
        </p:nvSpPr>
        <p:spPr>
          <a:xfrm>
            <a:off x="5128422" y="2728242"/>
            <a:ext cx="2890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Always in range tracking solution for satellite keeping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F1206-DBB4-B41D-CEA4-950ECC3CBDB3}"/>
              </a:ext>
            </a:extLst>
          </p:cNvPr>
          <p:cNvSpPr txBox="1"/>
          <p:nvPr/>
        </p:nvSpPr>
        <p:spPr>
          <a:xfrm>
            <a:off x="4226525" y="4703330"/>
            <a:ext cx="444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from :H. Zhu, Y. Shang, J. Du, C. Zhou, and X. Liu, “A fuzzy control method based on rule extraction</a:t>
            </a:r>
          </a:p>
          <a:p>
            <a:r>
              <a:rPr lang="en-US" sz="700" dirty="0"/>
              <a:t>for zinc leaching process of zinc hydrometallurgy,” Mining, Metallurgy &amp; Exploration, vol. 40</a:t>
            </a:r>
          </a:p>
        </p:txBody>
      </p:sp>
    </p:spTree>
    <p:extLst>
      <p:ext uri="{BB962C8B-B14F-4D97-AF65-F5344CB8AC3E}">
        <p14:creationId xmlns:p14="http://schemas.microsoft.com/office/powerpoint/2010/main" val="6043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Formulation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A6CE-6021-903B-F853-297C1A47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E19BF6-A63E-2E14-F593-467694C18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graph of a set of tracking&#10;&#10;Description automatically generated">
            <a:extLst>
              <a:ext uri="{FF2B5EF4-FFF2-40B4-BE49-F238E27FC236}">
                <a16:creationId xmlns:a16="http://schemas.microsoft.com/office/drawing/2014/main" id="{2F607E5B-E1D4-1D10-683F-2EA1034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25" y="1021714"/>
            <a:ext cx="4360451" cy="3270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7D54-3041-37DD-A5D7-B4EBC4B15F08}"/>
              </a:ext>
            </a:extLst>
          </p:cNvPr>
          <p:cNvSpPr txBox="1"/>
          <p:nvPr/>
        </p:nvSpPr>
        <p:spPr>
          <a:xfrm>
            <a:off x="75063" y="1614564"/>
            <a:ext cx="46470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In-range tracking can be a </a:t>
            </a:r>
            <a:r>
              <a:rPr lang="en-US" b="1" dirty="0"/>
              <a:t>better</a:t>
            </a:r>
            <a:r>
              <a:rPr lang="en-US" dirty="0"/>
              <a:t> paradigm for tracking compared to set point for suitable problems especially when there are </a:t>
            </a:r>
            <a:r>
              <a:rPr lang="en-US" b="1" dirty="0"/>
              <a:t>multiple objectives along with the primary tracking objective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problems that could benefit from this paradigms are </a:t>
            </a:r>
            <a:r>
              <a:rPr lang="en-US" b="1" dirty="0"/>
              <a:t>the problems most concerned with efficiency of tracking </a:t>
            </a:r>
            <a:r>
              <a:rPr lang="en-US" dirty="0"/>
              <a:t>and this is handled better by in-range tracking as demonstrated.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DE4AC4-1746-720D-5E98-77ABD11D467A}"/>
              </a:ext>
            </a:extLst>
          </p:cNvPr>
          <p:cNvSpPr/>
          <p:nvPr/>
        </p:nvSpPr>
        <p:spPr>
          <a:xfrm>
            <a:off x="0" y="1304817"/>
            <a:ext cx="4722125" cy="298740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5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" y="1108784"/>
            <a:ext cx="6060459" cy="123180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949" y="2571749"/>
            <a:ext cx="7415213" cy="1379277"/>
          </a:xfrm>
        </p:spPr>
        <p:txBody>
          <a:bodyPr/>
          <a:lstStyle/>
          <a:p>
            <a:r>
              <a:rPr lang="en-US" dirty="0"/>
              <a:t>nramesh2@sheffield.ac.uk</a:t>
            </a:r>
          </a:p>
          <a:p>
            <a:r>
              <a:rPr lang="en-US" dirty="0"/>
              <a:t>y.nie@sheffield.ac.uk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78D9-6ED0-FBAC-7DE8-AAB7933F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76DD-564E-C43A-3499-1C179A1A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11" name="Picture 10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4D342003-964A-AF94-F22A-B24CBE22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3" y="1742846"/>
            <a:ext cx="2270142" cy="1276955"/>
          </a:xfrm>
          <a:prstGeom prst="rect">
            <a:avLst/>
          </a:prstGeom>
        </p:spPr>
      </p:pic>
      <p:pic>
        <p:nvPicPr>
          <p:cNvPr id="12" name="Picture 11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60F027A5-200C-6B7C-D9AA-680ADF47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1619709"/>
            <a:ext cx="2117010" cy="1190818"/>
          </a:xfrm>
          <a:prstGeom prst="rect">
            <a:avLst/>
          </a:prstGeom>
        </p:spPr>
      </p:pic>
      <p:pic>
        <p:nvPicPr>
          <p:cNvPr id="13" name="Picture 12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F4CE050D-6DC2-D33D-EA8B-5451083A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3" b="26911"/>
          <a:stretch/>
        </p:blipFill>
        <p:spPr>
          <a:xfrm>
            <a:off x="791855" y="2672351"/>
            <a:ext cx="2221982" cy="522010"/>
          </a:xfrm>
          <a:prstGeom prst="rect">
            <a:avLst/>
          </a:prstGeom>
        </p:spPr>
      </p:pic>
      <p:pic>
        <p:nvPicPr>
          <p:cNvPr id="16" name="Picture 15" descr="A drone with camera on its front&#10;&#10;Description automatically generated">
            <a:extLst>
              <a:ext uri="{FF2B5EF4-FFF2-40B4-BE49-F238E27FC236}">
                <a16:creationId xmlns:a16="http://schemas.microsoft.com/office/drawing/2014/main" id="{6EDE489C-2FE8-C7D8-8165-1F3FA51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68" y="4363156"/>
            <a:ext cx="1055957" cy="7050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FD27E-DE3C-CA5E-3786-10EE56530828}"/>
              </a:ext>
            </a:extLst>
          </p:cNvPr>
          <p:cNvCxnSpPr>
            <a:cxnSpLocks/>
          </p:cNvCxnSpPr>
          <p:nvPr/>
        </p:nvCxnSpPr>
        <p:spPr>
          <a:xfrm flipH="1" flipV="1">
            <a:off x="6192085" y="3015587"/>
            <a:ext cx="1" cy="134756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8B626-8BA5-AEB9-D529-CA5A5C7948A3}"/>
              </a:ext>
            </a:extLst>
          </p:cNvPr>
          <p:cNvSpPr/>
          <p:nvPr/>
        </p:nvSpPr>
        <p:spPr>
          <a:xfrm>
            <a:off x="3832294" y="891285"/>
            <a:ext cx="4719582" cy="2647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5062E-6 L -0.1915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878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210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ACB7-529E-AA32-D02E-FB4B4CD4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Aims and Contributions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81870-A3E5-5390-F676-32A8FD4DD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20BF4-D05D-D591-8B90-25F56D8FE1D2}"/>
              </a:ext>
            </a:extLst>
          </p:cNvPr>
          <p:cNvSpPr txBox="1"/>
          <p:nvPr/>
        </p:nvSpPr>
        <p:spPr>
          <a:xfrm>
            <a:off x="1226630" y="1237153"/>
            <a:ext cx="66907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Setpoint tracking paradigm might not produce optimal results for certain tracking problems that involve multiple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engineering problems have tolerances or a range within which the tracker can operate for satisfactory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 we formulate a framework to exploit the tolerances of tracking problems to improve the mission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Two tracking paradigms are introduced in the paper: 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/>
              <a:t>Always-in-range (AIR) tracking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/>
              <a:t>Not-always-in-range (NAIR) tracking</a:t>
            </a:r>
          </a:p>
          <a:p>
            <a:pPr lvl="2"/>
            <a:r>
              <a:rPr lang="en-US" dirty="0"/>
              <a:t>	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07B08F-B42D-A3F0-BC3F-23FEE9691B15}"/>
              </a:ext>
            </a:extLst>
          </p:cNvPr>
          <p:cNvSpPr/>
          <p:nvPr/>
        </p:nvSpPr>
        <p:spPr>
          <a:xfrm>
            <a:off x="1113118" y="1104614"/>
            <a:ext cx="6917763" cy="3025639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0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38E-BF92-EC32-7E55-5648F3D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245057"/>
            <a:ext cx="3529400" cy="1665027"/>
          </a:xfrm>
        </p:spPr>
        <p:txBody>
          <a:bodyPr/>
          <a:lstStyle/>
          <a:p>
            <a:r>
              <a:rPr lang="en-US" sz="4800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43CB8-24E9-B1A3-9443-A691EC816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pic>
        <p:nvPicPr>
          <p:cNvPr id="3" name="Picture 2" descr="A graph of a set of tracking&#10;&#10;Description automatically generated">
            <a:extLst>
              <a:ext uri="{FF2B5EF4-FFF2-40B4-BE49-F238E27FC236}">
                <a16:creationId xmlns:a16="http://schemas.microsoft.com/office/drawing/2014/main" id="{89D38E90-0706-34A1-25FF-0C5096AB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38" y="537843"/>
            <a:ext cx="5145938" cy="38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8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(I)</a:t>
            </a:r>
          </a:p>
        </p:txBody>
      </p:sp>
      <p:pic>
        <p:nvPicPr>
          <p:cNvPr id="5" name="Picture 4" descr="Formula One race">
            <a:extLst>
              <a:ext uri="{FF2B5EF4-FFF2-40B4-BE49-F238E27FC236}">
                <a16:creationId xmlns:a16="http://schemas.microsoft.com/office/drawing/2014/main" id="{0EBEFC53-AB1B-84FE-67BB-2780359B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43" y="824912"/>
            <a:ext cx="3074888" cy="15859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EE830-2073-E8DB-C00D-3C200E115E72}"/>
              </a:ext>
            </a:extLst>
          </p:cNvPr>
          <p:cNvSpPr txBox="1"/>
          <p:nvPr/>
        </p:nvSpPr>
        <p:spPr>
          <a:xfrm>
            <a:off x="541769" y="1911916"/>
            <a:ext cx="3841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case where a F1 race is being tracked with a single autonomous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</a:t>
            </a:r>
            <a:r>
              <a:rPr lang="en-US" dirty="0"/>
              <a:t> for maximum entertainment value and </a:t>
            </a:r>
            <a:r>
              <a:rPr lang="en-US" dirty="0" err="1"/>
              <a:t>minimise</a:t>
            </a:r>
            <a:r>
              <a:rPr lang="en-US" dirty="0"/>
              <a:t> energy use.</a:t>
            </a:r>
          </a:p>
        </p:txBody>
      </p:sp>
      <p:pic>
        <p:nvPicPr>
          <p:cNvPr id="7" name="Picture 6" descr="A race car on a track&#10;&#10;Description automatically generated">
            <a:extLst>
              <a:ext uri="{FF2B5EF4-FFF2-40B4-BE49-F238E27FC236}">
                <a16:creationId xmlns:a16="http://schemas.microsoft.com/office/drawing/2014/main" id="{5D34FB28-7201-CBDE-3D13-D9DC246D9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37" y="2764731"/>
            <a:ext cx="3144226" cy="1870815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9B29C2B8-6322-FBEF-EDCA-7D24D2C20D54}"/>
              </a:ext>
            </a:extLst>
          </p:cNvPr>
          <p:cNvSpPr/>
          <p:nvPr/>
        </p:nvSpPr>
        <p:spPr>
          <a:xfrm>
            <a:off x="5649077" y="3279373"/>
            <a:ext cx="403340" cy="34382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3F39BDC-D150-88EB-CE90-415983AB6E61}"/>
              </a:ext>
            </a:extLst>
          </p:cNvPr>
          <p:cNvSpPr/>
          <p:nvPr/>
        </p:nvSpPr>
        <p:spPr>
          <a:xfrm>
            <a:off x="7220844" y="2667499"/>
            <a:ext cx="442374" cy="31453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585DA-006A-2849-B581-F7BDBA0062BD}"/>
              </a:ext>
            </a:extLst>
          </p:cNvPr>
          <p:cNvSpPr txBox="1"/>
          <p:nvPr/>
        </p:nvSpPr>
        <p:spPr>
          <a:xfrm>
            <a:off x="5788640" y="4635546"/>
            <a:ext cx="2813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Monaco corner from formula1-dictionary.net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AFF588-763A-885A-D61A-55092E01FD7A}"/>
              </a:ext>
            </a:extLst>
          </p:cNvPr>
          <p:cNvSpPr/>
          <p:nvPr/>
        </p:nvSpPr>
        <p:spPr>
          <a:xfrm>
            <a:off x="345440" y="1617909"/>
            <a:ext cx="4164658" cy="1870815"/>
          </a:xfrm>
          <a:prstGeom prst="roundRect">
            <a:avLst/>
          </a:prstGeom>
          <a:noFill/>
          <a:ln w="28575" cap="flat" cmpd="sng" algn="ctr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E246-63DD-446A-1EED-70AE8D5A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</a:t>
            </a:r>
            <a:r>
              <a:rPr lang="en-US"/>
              <a:t>(II)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57F9A-8C23-54AC-6D89-9D78CF42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 shot of a race track&#10;&#10;Description automatically generated">
            <a:extLst>
              <a:ext uri="{FF2B5EF4-FFF2-40B4-BE49-F238E27FC236}">
                <a16:creationId xmlns:a16="http://schemas.microsoft.com/office/drawing/2014/main" id="{0D9256ED-C864-7207-806B-B348B4B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35" y="859810"/>
            <a:ext cx="5307641" cy="37463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49C4308-56C9-7F8E-C747-F3ECC2ABBEA1}"/>
              </a:ext>
            </a:extLst>
          </p:cNvPr>
          <p:cNvSpPr/>
          <p:nvPr/>
        </p:nvSpPr>
        <p:spPr>
          <a:xfrm rot="14829346">
            <a:off x="4330039" y="966409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1720A0-8549-9071-4B61-48F0298D3741}"/>
              </a:ext>
            </a:extLst>
          </p:cNvPr>
          <p:cNvSpPr/>
          <p:nvPr/>
        </p:nvSpPr>
        <p:spPr>
          <a:xfrm rot="15361174">
            <a:off x="6966332" y="12046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DF4528-9D34-7B44-F4A1-0E9454DDB31D}"/>
              </a:ext>
            </a:extLst>
          </p:cNvPr>
          <p:cNvSpPr/>
          <p:nvPr/>
        </p:nvSpPr>
        <p:spPr>
          <a:xfrm rot="8531682">
            <a:off x="3908359" y="3500492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748D0F2-9280-92B5-448D-300873A724F5}"/>
              </a:ext>
            </a:extLst>
          </p:cNvPr>
          <p:cNvSpPr/>
          <p:nvPr/>
        </p:nvSpPr>
        <p:spPr>
          <a:xfrm rot="2146629">
            <a:off x="8537879" y="36847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B20AC4-114D-CDBA-1668-863022A398A3}"/>
              </a:ext>
            </a:extLst>
          </p:cNvPr>
          <p:cNvSpPr/>
          <p:nvPr/>
        </p:nvSpPr>
        <p:spPr>
          <a:xfrm rot="9901767">
            <a:off x="6837729" y="1985874"/>
            <a:ext cx="165520" cy="1196852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B09E022-D4AB-850D-663D-57E82CAF9C5E}"/>
              </a:ext>
            </a:extLst>
          </p:cNvPr>
          <p:cNvSpPr/>
          <p:nvPr/>
        </p:nvSpPr>
        <p:spPr>
          <a:xfrm rot="3141061">
            <a:off x="4909521" y="2972226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59276B-EBDB-9EDE-5410-BB75FD95751F}"/>
              </a:ext>
            </a:extLst>
          </p:cNvPr>
          <p:cNvSpPr/>
          <p:nvPr/>
        </p:nvSpPr>
        <p:spPr>
          <a:xfrm rot="20537213">
            <a:off x="5595341" y="1605935"/>
            <a:ext cx="165520" cy="183365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BF109-5456-1879-F24B-D324C1DE0962}"/>
              </a:ext>
            </a:extLst>
          </p:cNvPr>
          <p:cNvSpPr txBox="1"/>
          <p:nvPr/>
        </p:nvSpPr>
        <p:spPr>
          <a:xfrm>
            <a:off x="207030" y="864189"/>
            <a:ext cx="27408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Bahrain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and Entertainment value vs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most efficient </a:t>
            </a:r>
            <a:r>
              <a:rPr lang="en-US" dirty="0"/>
              <a:t>path between two points </a:t>
            </a:r>
            <a:r>
              <a:rPr lang="en-US" b="1" dirty="0"/>
              <a:t>may not be a straight line</a:t>
            </a:r>
            <a:r>
              <a:rPr lang="en-US" dirty="0"/>
              <a:t> cause of physics of the tracker.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5DA277F-EB75-2098-3F02-07C8E0F8FAB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350330" y="3465522"/>
            <a:ext cx="453261" cy="1574399"/>
          </a:xfrm>
          <a:prstGeom prst="curvedConnector4">
            <a:avLst>
              <a:gd name="adj1" fmla="val -50435"/>
              <a:gd name="adj2" fmla="val 56619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4222C65-7D1E-14DA-09B3-312F7C1580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9291" y="4026088"/>
            <a:ext cx="1330472" cy="58003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98325-3581-D6A9-45CB-5C4DEC6DC8C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4260034" y="4285808"/>
            <a:ext cx="1199257" cy="334136"/>
          </a:xfrm>
          <a:prstGeom prst="curvedConnector2">
            <a:avLst/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5F438D4E-974A-5C4B-2DFB-97158B16D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486219" y="3119543"/>
            <a:ext cx="2182440" cy="1249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9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89D-C843-0855-65C5-5E1BD4EA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000" dirty="0"/>
              <a:t>Background</a:t>
            </a:r>
          </a:p>
        </p:txBody>
      </p:sp>
      <p:pic>
        <p:nvPicPr>
          <p:cNvPr id="6" name="Picture Placeholder 5" descr="A graph showing a path&#10;&#10;Description automatically generated with medium confidence">
            <a:extLst>
              <a:ext uri="{FF2B5EF4-FFF2-40B4-BE49-F238E27FC236}">
                <a16:creationId xmlns:a16="http://schemas.microsoft.com/office/drawing/2014/main" id="{B9245E96-408B-CE3D-AA72-B219BDA4B23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395" b="39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8559-76C0-EBF7-878C-7BD93916F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40B8E-D115-F86A-A675-BE538E907007}"/>
              </a:ext>
            </a:extLst>
          </p:cNvPr>
          <p:cNvSpPr txBox="1"/>
          <p:nvPr/>
        </p:nvSpPr>
        <p:spPr>
          <a:xfrm>
            <a:off x="3889612" y="4366200"/>
            <a:ext cx="50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Thompson, Robert &amp; </a:t>
            </a:r>
            <a:r>
              <a:rPr lang="en-US" sz="900" dirty="0" err="1"/>
              <a:t>Krevor</a:t>
            </a:r>
            <a:r>
              <a:rPr lang="en-US" sz="900" dirty="0"/>
              <a:t>, Zachary &amp; Young, David &amp; Wilhite, Alan. (2007). A Reduced Order Lunar Lander Model for Rapid Architecture Analysis. 10.2514/6.2007-6623. </a:t>
            </a:r>
          </a:p>
        </p:txBody>
      </p:sp>
    </p:spTree>
    <p:extLst>
      <p:ext uri="{BB962C8B-B14F-4D97-AF65-F5344CB8AC3E}">
        <p14:creationId xmlns:p14="http://schemas.microsoft.com/office/powerpoint/2010/main" val="151954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2F98-B8D8-5710-544A-D4568F0A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(I): Optimal Control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F6D9-53A7-B9E4-E417-515F0510E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0F5B75-968C-1259-69F9-929A4D5F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696" y="2140084"/>
            <a:ext cx="4155561" cy="4844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47B23C-FAAA-179C-3C68-101018A2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3039" y="3195885"/>
            <a:ext cx="1752393" cy="59697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B72C29-1992-984A-0311-7A0F74B4E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7" y="3042886"/>
            <a:ext cx="2524704" cy="1822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D59676-D77C-DCE4-7D6E-FB2BA0E9EDF3}"/>
              </a:ext>
            </a:extLst>
          </p:cNvPr>
          <p:cNvSpPr>
            <a:spLocks/>
          </p:cNvSpPr>
          <p:nvPr/>
        </p:nvSpPr>
        <p:spPr>
          <a:xfrm>
            <a:off x="357524" y="1058921"/>
            <a:ext cx="8626452" cy="66752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OCPs are posed to find the optimal control input trajectory to </a:t>
            </a:r>
            <a:r>
              <a:rPr lang="en-US" sz="18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minimise</a:t>
            </a: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an objective function subject to dynamics and mission constraints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4FAC2-2C5C-8DC0-3213-07CDEEDBF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271" y="3223917"/>
            <a:ext cx="1751357" cy="17213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05B95-D4B3-1D8A-6ECC-BBD4690F4716}"/>
              </a:ext>
            </a:extLst>
          </p:cNvPr>
          <p:cNvSpPr>
            <a:spLocks/>
          </p:cNvSpPr>
          <p:nvPr/>
        </p:nvSpPr>
        <p:spPr>
          <a:xfrm>
            <a:off x="1252863" y="2035187"/>
            <a:ext cx="4370315" cy="69438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760825-BA56-A8DC-6B43-1C7B4CF4BA68}"/>
              </a:ext>
            </a:extLst>
          </p:cNvPr>
          <p:cNvSpPr>
            <a:spLocks/>
          </p:cNvSpPr>
          <p:nvPr/>
        </p:nvSpPr>
        <p:spPr>
          <a:xfrm>
            <a:off x="6093725" y="3091795"/>
            <a:ext cx="2692751" cy="18225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0AAF66-F2CB-8486-0182-1EE5448D7596}"/>
              </a:ext>
            </a:extLst>
          </p:cNvPr>
          <p:cNvSpPr>
            <a:spLocks/>
          </p:cNvSpPr>
          <p:nvPr/>
        </p:nvSpPr>
        <p:spPr>
          <a:xfrm>
            <a:off x="1252863" y="3083447"/>
            <a:ext cx="2404046" cy="8572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D498DF-35E4-7E08-B102-CA0C5CC29BEF}"/>
              </a:ext>
            </a:extLst>
          </p:cNvPr>
          <p:cNvSpPr>
            <a:spLocks/>
          </p:cNvSpPr>
          <p:nvPr/>
        </p:nvSpPr>
        <p:spPr>
          <a:xfrm>
            <a:off x="3957851" y="3091795"/>
            <a:ext cx="1932178" cy="182254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1C08-406D-916E-7AB6-CD6912EE0E13}"/>
              </a:ext>
            </a:extLst>
          </p:cNvPr>
          <p:cNvSpPr txBox="1"/>
          <p:nvPr/>
        </p:nvSpPr>
        <p:spPr>
          <a:xfrm>
            <a:off x="357524" y="2293646"/>
            <a:ext cx="98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1FF44-E026-34C4-B3D5-BC4A40016F66}"/>
              </a:ext>
            </a:extLst>
          </p:cNvPr>
          <p:cNvSpPr txBox="1"/>
          <p:nvPr/>
        </p:nvSpPr>
        <p:spPr>
          <a:xfrm>
            <a:off x="0" y="3363565"/>
            <a:ext cx="12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3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22F6-125D-B78E-6F1C-49E96A7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400" dirty="0"/>
              <a:t>Formulation</a:t>
            </a:r>
          </a:p>
        </p:txBody>
      </p:sp>
      <p:pic>
        <p:nvPicPr>
          <p:cNvPr id="7" name="Picture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DDCA8E-8468-5334-3F06-9B3306AEAF5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8010" b="801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E9FC-89E6-B314-A11D-C63E0711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40EF-2E94-950A-D1F4-FA8BE6F4E089}"/>
              </a:ext>
            </a:extLst>
          </p:cNvPr>
          <p:cNvSpPr txBox="1"/>
          <p:nvPr/>
        </p:nvSpPr>
        <p:spPr>
          <a:xfrm>
            <a:off x="3825863" y="4366200"/>
            <a:ext cx="5195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T. A. Howell, B. E. Jackson, and Z. Manchester, ‘ALTRO: A Fast Solver for Constrained Trajectory Optimization’, in IEEE/RSJ International Conference on Intelligent Robots and Systems (IROS), 2019.</a:t>
            </a:r>
          </a:p>
        </p:txBody>
      </p:sp>
    </p:spTree>
    <p:extLst>
      <p:ext uri="{BB962C8B-B14F-4D97-AF65-F5344CB8AC3E}">
        <p14:creationId xmlns:p14="http://schemas.microsoft.com/office/powerpoint/2010/main" val="2168249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5.7|3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|1.6|9.2|0.6|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11174</TotalTime>
  <Words>736</Words>
  <Application>Microsoft Office PowerPoint</Application>
  <PresentationFormat>On-screen Show (16:9)</PresentationFormat>
  <Paragraphs>121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Courier New</vt:lpstr>
      <vt:lpstr>Source Sans Pro Semibold</vt:lpstr>
      <vt:lpstr>Arial</vt:lpstr>
      <vt:lpstr>Source Sans Pro</vt:lpstr>
      <vt:lpstr>Source Sans Pro Semibold</vt:lpstr>
      <vt:lpstr>Source Sans Pro Black</vt:lpstr>
      <vt:lpstr>Simple Light</vt:lpstr>
      <vt:lpstr>Tracking-in-range Formulations for Numerical Optimal Control</vt:lpstr>
      <vt:lpstr>Overview</vt:lpstr>
      <vt:lpstr>Summary: Aims and Contributions </vt:lpstr>
      <vt:lpstr>Motivation</vt:lpstr>
      <vt:lpstr>Motivation: Formula One (I)</vt:lpstr>
      <vt:lpstr>Motivation: Formula One (II)</vt:lpstr>
      <vt:lpstr>Background</vt:lpstr>
      <vt:lpstr>Background (I): Optimal Control Problem</vt:lpstr>
      <vt:lpstr>Formulation</vt:lpstr>
      <vt:lpstr>Formulation (I): Always In-range</vt:lpstr>
      <vt:lpstr>Formulation (II): Out-of-range Behavior</vt:lpstr>
      <vt:lpstr>Formulation (III): Regularisation</vt:lpstr>
      <vt:lpstr>Formulation (IV): Smooth Maximum</vt:lpstr>
      <vt:lpstr>Formulation Demonstration</vt:lpstr>
      <vt:lpstr>Demonstration (I): Always-in-range</vt:lpstr>
      <vt:lpstr>Demonstration (II): Multiagent</vt:lpstr>
      <vt:lpstr>Demonstration (III): Higher Dimensions</vt:lpstr>
      <vt:lpstr>Conclusion</vt:lpstr>
      <vt:lpstr>Future Work: Applications</vt:lpstr>
      <vt:lpstr>Conclusion</vt:lpstr>
      <vt:lpstr>Any questions?</vt:lpstr>
      <vt:lpstr>Motivation: Case Study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Nikilesh Ramesh</cp:lastModifiedBy>
  <cp:revision>28</cp:revision>
  <dcterms:created xsi:type="dcterms:W3CDTF">2023-02-20T10:33:55Z</dcterms:created>
  <dcterms:modified xsi:type="dcterms:W3CDTF">2024-07-11T21:57:03Z</dcterms:modified>
</cp:coreProperties>
</file>